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72" r:id="rId8"/>
    <p:sldId id="273" r:id="rId9"/>
    <p:sldId id="279" r:id="rId10"/>
    <p:sldId id="280" r:id="rId11"/>
    <p:sldId id="281" r:id="rId12"/>
    <p:sldId id="283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Bold" panose="02000000000000000000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28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2" d="100"/>
          <a:sy n="22" d="100"/>
        </p:scale>
        <p:origin x="312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53200" y="419100"/>
            <a:ext cx="4382647" cy="3682897"/>
          </a:xfrm>
          <a:custGeom>
            <a:avLst/>
            <a:gdLst/>
            <a:ahLst/>
            <a:cxnLst/>
            <a:rect l="l" t="t" r="r" b="b"/>
            <a:pathLst>
              <a:path w="4382647" h="3682897">
                <a:moveTo>
                  <a:pt x="0" y="0"/>
                </a:moveTo>
                <a:lnTo>
                  <a:pt x="4382648" y="0"/>
                </a:lnTo>
                <a:lnTo>
                  <a:pt x="4382648" y="3682897"/>
                </a:lnTo>
                <a:lnTo>
                  <a:pt x="0" y="3682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1751810" y="4533900"/>
            <a:ext cx="14784380" cy="2958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6"/>
              </a:lnSpc>
              <a:spcBef>
                <a:spcPct val="0"/>
              </a:spcBef>
            </a:pPr>
            <a:r>
              <a:rPr lang="en-US" sz="5597" dirty="0" err="1">
                <a:latin typeface="Roboto Bold"/>
              </a:rPr>
              <a:t>Vidyavardhini’s</a:t>
            </a:r>
            <a:r>
              <a:rPr lang="en-US" sz="5597" dirty="0">
                <a:latin typeface="Roboto Bold"/>
              </a:rPr>
              <a:t> College of Engineering and Technology</a:t>
            </a:r>
          </a:p>
          <a:p>
            <a:pPr algn="ctr">
              <a:lnSpc>
                <a:spcPts val="7836"/>
              </a:lnSpc>
              <a:spcBef>
                <a:spcPct val="0"/>
              </a:spcBef>
            </a:pPr>
            <a:r>
              <a:rPr lang="en-US" sz="5597" dirty="0">
                <a:latin typeface="Roboto Bold"/>
              </a:rPr>
              <a:t>Department of Computer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404724"/>
            <a:ext cx="7401385" cy="6212338"/>
          </a:xfrm>
          <a:custGeom>
            <a:avLst/>
            <a:gdLst/>
            <a:ahLst/>
            <a:cxnLst/>
            <a:rect l="l" t="t" r="r" b="b"/>
            <a:pathLst>
              <a:path w="7401385" h="6212338">
                <a:moveTo>
                  <a:pt x="0" y="0"/>
                </a:moveTo>
                <a:lnTo>
                  <a:pt x="7401385" y="0"/>
                </a:lnTo>
                <a:lnTo>
                  <a:pt x="7401385" y="6212338"/>
                </a:lnTo>
                <a:lnTo>
                  <a:pt x="0" y="6212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326009" y="2404724"/>
            <a:ext cx="6717295" cy="6195226"/>
          </a:xfrm>
          <a:custGeom>
            <a:avLst/>
            <a:gdLst/>
            <a:ahLst/>
            <a:cxnLst/>
            <a:rect l="l" t="t" r="r" b="b"/>
            <a:pathLst>
              <a:path w="6717295" h="6195226">
                <a:moveTo>
                  <a:pt x="0" y="0"/>
                </a:moveTo>
                <a:lnTo>
                  <a:pt x="6717295" y="0"/>
                </a:lnTo>
                <a:lnTo>
                  <a:pt x="6717295" y="6195225"/>
                </a:lnTo>
                <a:lnTo>
                  <a:pt x="0" y="6195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6808307" y="242507"/>
            <a:ext cx="3517702" cy="141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07"/>
              </a:lnSpc>
              <a:spcBef>
                <a:spcPct val="0"/>
              </a:spcBef>
            </a:pPr>
            <a:r>
              <a:rPr lang="en-US" sz="8219">
                <a:solidFill>
                  <a:srgbClr val="058789"/>
                </a:solidFill>
                <a:latin typeface="Roboto Bold"/>
              </a:rPr>
              <a:t>Results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00006" y="866775"/>
            <a:ext cx="5251847" cy="141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07"/>
              </a:lnSpc>
              <a:spcBef>
                <a:spcPct val="0"/>
              </a:spcBef>
            </a:pPr>
            <a:r>
              <a:rPr lang="en-US" sz="8219">
                <a:solidFill>
                  <a:srgbClr val="058789"/>
                </a:solidFill>
                <a:latin typeface="Roboto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4207" y="3379561"/>
            <a:ext cx="17723386" cy="592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08"/>
              </a:lnSpc>
              <a:spcBef>
                <a:spcPct val="0"/>
              </a:spcBef>
            </a:pPr>
            <a:r>
              <a:rPr lang="en-US" sz="4220">
                <a:solidFill>
                  <a:srgbClr val="992800"/>
                </a:solidFill>
                <a:latin typeface="Roboto"/>
              </a:rPr>
              <a:t>The code demonstrates a training and deploying a CNN model for medical image classification.The Flask web application allows users to interact with the trained model for real-time predictions, which could be useful in a Lung Cancer diagnosis.Our methodology successfully developed automatic lung cancer detection for CT images using texture analysis and CNN. Pre-processing techniques enhance the accuracy of the cancer detection. Results of the proposed methodology are promising with an overall accuracy of 53.96%.</a:t>
            </a: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591381"/>
            <a:ext cx="3626167" cy="4114800"/>
          </a:xfrm>
          <a:custGeom>
            <a:avLst/>
            <a:gdLst/>
            <a:ahLst/>
            <a:cxnLst/>
            <a:rect l="l" t="t" r="r" b="b"/>
            <a:pathLst>
              <a:path w="3626167" h="4114800">
                <a:moveTo>
                  <a:pt x="0" y="0"/>
                </a:moveTo>
                <a:lnTo>
                  <a:pt x="3626168" y="0"/>
                </a:lnTo>
                <a:lnTo>
                  <a:pt x="3626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402965" y="3877940"/>
            <a:ext cx="10546137" cy="267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45"/>
              </a:lnSpc>
              <a:spcBef>
                <a:spcPct val="0"/>
              </a:spcBef>
            </a:pPr>
            <a:r>
              <a:rPr lang="en-US" sz="15603">
                <a:solidFill>
                  <a:srgbClr val="058789"/>
                </a:solidFill>
                <a:latin typeface="Roboto Bold"/>
              </a:rPr>
              <a:t>Thank You !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1406" y="3999433"/>
            <a:ext cx="5718782" cy="5258867"/>
          </a:xfrm>
          <a:custGeom>
            <a:avLst/>
            <a:gdLst/>
            <a:ahLst/>
            <a:cxnLst/>
            <a:rect l="l" t="t" r="r" b="b"/>
            <a:pathLst>
              <a:path w="5718782" h="5258867">
                <a:moveTo>
                  <a:pt x="0" y="0"/>
                </a:moveTo>
                <a:lnTo>
                  <a:pt x="5718782" y="0"/>
                </a:lnTo>
                <a:lnTo>
                  <a:pt x="5718782" y="5258867"/>
                </a:lnTo>
                <a:lnTo>
                  <a:pt x="0" y="5258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686940" y="3828314"/>
            <a:ext cx="3854469" cy="3342876"/>
          </a:xfrm>
          <a:custGeom>
            <a:avLst/>
            <a:gdLst/>
            <a:ahLst/>
            <a:cxnLst/>
            <a:rect l="l" t="t" r="r" b="b"/>
            <a:pathLst>
              <a:path w="3854469" h="3342876">
                <a:moveTo>
                  <a:pt x="0" y="0"/>
                </a:moveTo>
                <a:lnTo>
                  <a:pt x="3854469" y="0"/>
                </a:lnTo>
                <a:lnTo>
                  <a:pt x="3854469" y="3342876"/>
                </a:lnTo>
                <a:lnTo>
                  <a:pt x="0" y="3342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1891150" y="876300"/>
            <a:ext cx="14992348" cy="129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76"/>
              </a:lnSpc>
            </a:pPr>
            <a:r>
              <a:rPr lang="en-US" sz="776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7769" dirty="0">
                <a:solidFill>
                  <a:srgbClr val="058789"/>
                </a:solidFill>
                <a:latin typeface="Roboto Bold"/>
              </a:rPr>
              <a:t>Lung Cancer Detection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10153" y="7257188"/>
            <a:ext cx="4216441" cy="115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5"/>
              </a:lnSpc>
            </a:pPr>
            <a:r>
              <a:rPr lang="en-US" sz="3296" dirty="0">
                <a:solidFill>
                  <a:srgbClr val="992800"/>
                </a:solidFill>
                <a:latin typeface="Roboto Bold"/>
              </a:rPr>
              <a:t>Guide:-</a:t>
            </a:r>
          </a:p>
          <a:p>
            <a:pPr algn="ctr">
              <a:lnSpc>
                <a:spcPts val="4615"/>
              </a:lnSpc>
              <a:spcBef>
                <a:spcPct val="0"/>
              </a:spcBef>
            </a:pPr>
            <a:r>
              <a:rPr lang="en-US" sz="3296" dirty="0">
                <a:solidFill>
                  <a:srgbClr val="992800"/>
                </a:solidFill>
                <a:latin typeface="Roboto Bold"/>
              </a:rPr>
              <a:t>Dr. Megha Trivedi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01600" y="8432304"/>
            <a:ext cx="4924994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rgbClr val="992800"/>
                </a:solidFill>
                <a:latin typeface="Roboto Bold"/>
              </a:rPr>
              <a:t>Team Members:-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rgbClr val="992800"/>
                </a:solidFill>
                <a:latin typeface="Roboto Bold"/>
              </a:rPr>
              <a:t>22_Prerna Gawali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rgbClr val="992800"/>
                </a:solidFill>
                <a:latin typeface="Roboto Bold"/>
              </a:rPr>
              <a:t>36_Onkar </a:t>
            </a:r>
            <a:r>
              <a:rPr lang="en-US" sz="2000" dirty="0" err="1">
                <a:solidFill>
                  <a:srgbClr val="992800"/>
                </a:solidFill>
                <a:latin typeface="Roboto Bold"/>
              </a:rPr>
              <a:t>Suryavanshi</a:t>
            </a:r>
            <a:endParaRPr lang="en-US" sz="2000" dirty="0">
              <a:solidFill>
                <a:srgbClr val="992800"/>
              </a:solidFill>
              <a:latin typeface="Roboto Bold"/>
            </a:endParaRPr>
          </a:p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rgbClr val="992800"/>
                </a:solidFill>
                <a:latin typeface="Roboto Bold"/>
              </a:rPr>
              <a:t>37_Raj Sutar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0173" y="125015"/>
            <a:ext cx="5734050" cy="141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07"/>
              </a:lnSpc>
              <a:spcBef>
                <a:spcPct val="0"/>
              </a:spcBef>
            </a:pPr>
            <a:r>
              <a:rPr lang="en-US" sz="8219">
                <a:solidFill>
                  <a:srgbClr val="3C7F72"/>
                </a:solidFill>
                <a:latin typeface="Roboto Bold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682" y="1459277"/>
            <a:ext cx="17956318" cy="808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31"/>
              </a:lnSpc>
            </a:pPr>
            <a:r>
              <a:rPr lang="en-US" sz="3807" dirty="0">
                <a:solidFill>
                  <a:srgbClr val="3C7F72"/>
                </a:solidFill>
                <a:latin typeface="Roboto"/>
              </a:rPr>
              <a:t> </a:t>
            </a:r>
            <a:r>
              <a:rPr lang="en-US" sz="3807" dirty="0">
                <a:solidFill>
                  <a:srgbClr val="992800"/>
                </a:solidFill>
                <a:latin typeface="Roboto"/>
              </a:rPr>
              <a:t>Cancer is the root cause for a large number of deaths worldwide, out of which lung cancer is the cause of the highest mortality rates. </a:t>
            </a:r>
          </a:p>
          <a:p>
            <a:pPr algn="just">
              <a:lnSpc>
                <a:spcPts val="5331"/>
              </a:lnSpc>
            </a:pPr>
            <a:r>
              <a:rPr lang="en-US" sz="3807" dirty="0">
                <a:solidFill>
                  <a:srgbClr val="992800"/>
                </a:solidFill>
                <a:latin typeface="Roboto"/>
              </a:rPr>
              <a:t> Computer tomography scan is employed by radiologists to detect cancer in the           </a:t>
            </a:r>
          </a:p>
          <a:p>
            <a:pPr algn="just">
              <a:lnSpc>
                <a:spcPts val="5331"/>
              </a:lnSpc>
            </a:pPr>
            <a:r>
              <a:rPr lang="en-US" sz="3807" dirty="0">
                <a:solidFill>
                  <a:srgbClr val="992800"/>
                </a:solidFill>
                <a:latin typeface="Roboto"/>
              </a:rPr>
              <a:t>body and track its growth. </a:t>
            </a:r>
          </a:p>
          <a:p>
            <a:pPr algn="just">
              <a:lnSpc>
                <a:spcPts val="5331"/>
              </a:lnSpc>
            </a:pPr>
            <a:r>
              <a:rPr lang="en-US" sz="3807" dirty="0">
                <a:solidFill>
                  <a:srgbClr val="992800"/>
                </a:solidFill>
                <a:latin typeface="Roboto"/>
              </a:rPr>
              <a:t> Visual interpretation of database can lead to cancer detection at later stages, thus leading to late treatment of cancer which only boosts up the cancer death rates. </a:t>
            </a:r>
          </a:p>
          <a:p>
            <a:pPr algn="just">
              <a:lnSpc>
                <a:spcPts val="5331"/>
              </a:lnSpc>
            </a:pPr>
            <a:r>
              <a:rPr lang="en-US" sz="3807" dirty="0">
                <a:solidFill>
                  <a:srgbClr val="992800"/>
                </a:solidFill>
                <a:latin typeface="Roboto"/>
              </a:rPr>
              <a:t> Therefore, image processing tools can be used for early detection of cancer. </a:t>
            </a:r>
          </a:p>
          <a:p>
            <a:pPr algn="just">
              <a:lnSpc>
                <a:spcPts val="5331"/>
              </a:lnSpc>
            </a:pPr>
            <a:r>
              <a:rPr lang="en-US" sz="3807" dirty="0">
                <a:solidFill>
                  <a:srgbClr val="992800"/>
                </a:solidFill>
                <a:latin typeface="Roboto"/>
              </a:rPr>
              <a:t> In this paper, a lung cancer detection algorithm is proposed using mathematical morphological operations for segmentation of the lung region of interest, from which </a:t>
            </a:r>
            <a:r>
              <a:rPr lang="en-US" sz="3807" dirty="0" err="1">
                <a:solidFill>
                  <a:srgbClr val="992800"/>
                </a:solidFill>
                <a:latin typeface="Roboto"/>
              </a:rPr>
              <a:t>Haralick</a:t>
            </a:r>
            <a:r>
              <a:rPr lang="en-US" sz="3807" dirty="0">
                <a:solidFill>
                  <a:srgbClr val="992800"/>
                </a:solidFill>
                <a:latin typeface="Roboto"/>
              </a:rPr>
              <a:t> features are extracted and used for classification of cancer by neural networks.</a:t>
            </a:r>
          </a:p>
          <a:p>
            <a:pPr>
              <a:lnSpc>
                <a:spcPts val="5331"/>
              </a:lnSpc>
              <a:spcBef>
                <a:spcPct val="0"/>
              </a:spcBef>
            </a:pPr>
            <a:endParaRPr lang="en-US" sz="3807" dirty="0">
              <a:solidFill>
                <a:srgbClr val="992800"/>
              </a:solidFill>
              <a:latin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67407" y="5522362"/>
            <a:ext cx="5580910" cy="4114800"/>
          </a:xfrm>
          <a:custGeom>
            <a:avLst/>
            <a:gdLst/>
            <a:ahLst/>
            <a:cxnLst/>
            <a:rect l="l" t="t" r="r" b="b"/>
            <a:pathLst>
              <a:path w="5580910" h="4114800">
                <a:moveTo>
                  <a:pt x="0" y="0"/>
                </a:moveTo>
                <a:lnTo>
                  <a:pt x="5580909" y="0"/>
                </a:lnTo>
                <a:lnTo>
                  <a:pt x="55809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72" r="-6072" b="-133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03503" y="5522362"/>
            <a:ext cx="2160270" cy="4114800"/>
          </a:xfrm>
          <a:custGeom>
            <a:avLst/>
            <a:gdLst/>
            <a:ahLst/>
            <a:cxnLst/>
            <a:rect l="l" t="t" r="r" b="b"/>
            <a:pathLst>
              <a:path w="2160270" h="4114800">
                <a:moveTo>
                  <a:pt x="0" y="0"/>
                </a:moveTo>
                <a:lnTo>
                  <a:pt x="2160270" y="0"/>
                </a:lnTo>
                <a:lnTo>
                  <a:pt x="21602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833212" y="866775"/>
            <a:ext cx="9950985" cy="141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07"/>
              </a:lnSpc>
              <a:spcBef>
                <a:spcPct val="0"/>
              </a:spcBef>
            </a:pPr>
            <a:r>
              <a:rPr lang="en-US" sz="8219">
                <a:solidFill>
                  <a:srgbClr val="3C7F72"/>
                </a:solidFill>
                <a:latin typeface="Roboto Bold"/>
              </a:rPr>
              <a:t>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245891"/>
            <a:ext cx="16230600" cy="1696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  <a:spcBef>
                <a:spcPct val="0"/>
              </a:spcBef>
            </a:pPr>
            <a:r>
              <a:rPr lang="en-US" sz="4829">
                <a:solidFill>
                  <a:srgbClr val="992800"/>
                </a:solidFill>
                <a:latin typeface="Roboto"/>
              </a:rPr>
              <a:t>To develop and implement a system for the early detection of lung cancer.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1361" y="3082556"/>
            <a:ext cx="17605279" cy="4706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8"/>
              </a:lnSpc>
            </a:pPr>
            <a:r>
              <a:rPr lang="en-US" sz="3349" dirty="0">
                <a:solidFill>
                  <a:srgbClr val="992800"/>
                </a:solidFill>
                <a:latin typeface="Roboto"/>
              </a:rPr>
              <a:t>This study introduces a cutting-edge methodology for lung cancer detection</a:t>
            </a:r>
          </a:p>
          <a:p>
            <a:pPr>
              <a:lnSpc>
                <a:spcPts val="4688"/>
              </a:lnSpc>
              <a:spcBef>
                <a:spcPct val="0"/>
              </a:spcBef>
            </a:pPr>
            <a:r>
              <a:rPr lang="en-US" sz="3349" dirty="0">
                <a:solidFill>
                  <a:srgbClr val="992800"/>
                </a:solidFill>
                <a:latin typeface="Roboto"/>
              </a:rPr>
              <a:t> by integrating Computed Tomography (CT) scan images and Convolutional Neural Network (CNN) algorithm. Leveraging the strengths of high-resolution CT scans and the learning capabilities of CNNs, our approach strives for increased accuracy in identifying early-stage lung cancer. The research includes preprocessing of CT and extensive CNN model training, and thorough performance evaluation. The ultimate goal is to provide a robust and efficient tool for early diagnosis, potentially transforming the landscape of lung cancer detection and improving patient outcomes.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58000" y="495300"/>
            <a:ext cx="4925785" cy="151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75"/>
              </a:lnSpc>
              <a:spcBef>
                <a:spcPct val="0"/>
              </a:spcBef>
            </a:pPr>
            <a:r>
              <a:rPr lang="en-US" sz="8839" dirty="0">
                <a:solidFill>
                  <a:srgbClr val="058789"/>
                </a:solidFill>
                <a:latin typeface="Roboto Bold"/>
              </a:rPr>
              <a:t>Abstract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32555" y="2236091"/>
            <a:ext cx="1662681" cy="1664762"/>
          </a:xfrm>
          <a:custGeom>
            <a:avLst/>
            <a:gdLst/>
            <a:ahLst/>
            <a:cxnLst/>
            <a:rect l="l" t="t" r="r" b="b"/>
            <a:pathLst>
              <a:path w="1662681" h="1664762">
                <a:moveTo>
                  <a:pt x="0" y="0"/>
                </a:moveTo>
                <a:lnTo>
                  <a:pt x="1662680" y="0"/>
                </a:lnTo>
                <a:lnTo>
                  <a:pt x="1662680" y="1664762"/>
                </a:lnTo>
                <a:lnTo>
                  <a:pt x="0" y="1664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369252" y="1789200"/>
            <a:ext cx="1629782" cy="1693280"/>
          </a:xfrm>
          <a:custGeom>
            <a:avLst/>
            <a:gdLst/>
            <a:ahLst/>
            <a:cxnLst/>
            <a:rect l="l" t="t" r="r" b="b"/>
            <a:pathLst>
              <a:path w="1629782" h="1693280">
                <a:moveTo>
                  <a:pt x="0" y="0"/>
                </a:moveTo>
                <a:lnTo>
                  <a:pt x="1629782" y="0"/>
                </a:lnTo>
                <a:lnTo>
                  <a:pt x="1629782" y="1693280"/>
                </a:lnTo>
                <a:lnTo>
                  <a:pt x="0" y="1693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891765" y="5143500"/>
            <a:ext cx="1703471" cy="1955203"/>
          </a:xfrm>
          <a:custGeom>
            <a:avLst/>
            <a:gdLst/>
            <a:ahLst/>
            <a:cxnLst/>
            <a:rect l="l" t="t" r="r" b="b"/>
            <a:pathLst>
              <a:path w="1703471" h="1955203">
                <a:moveTo>
                  <a:pt x="0" y="0"/>
                </a:moveTo>
                <a:lnTo>
                  <a:pt x="1703470" y="0"/>
                </a:lnTo>
                <a:lnTo>
                  <a:pt x="1703470" y="1955203"/>
                </a:lnTo>
                <a:lnTo>
                  <a:pt x="0" y="19552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463966" y="4233007"/>
            <a:ext cx="1629782" cy="1820986"/>
          </a:xfrm>
          <a:custGeom>
            <a:avLst/>
            <a:gdLst/>
            <a:ahLst/>
            <a:cxnLst/>
            <a:rect l="l" t="t" r="r" b="b"/>
            <a:pathLst>
              <a:path w="1629782" h="1820986">
                <a:moveTo>
                  <a:pt x="0" y="0"/>
                </a:moveTo>
                <a:lnTo>
                  <a:pt x="1629782" y="0"/>
                </a:lnTo>
                <a:lnTo>
                  <a:pt x="1629782" y="1820986"/>
                </a:lnTo>
                <a:lnTo>
                  <a:pt x="0" y="1820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377554" y="7823580"/>
            <a:ext cx="4232931" cy="1924060"/>
          </a:xfrm>
          <a:custGeom>
            <a:avLst/>
            <a:gdLst/>
            <a:ahLst/>
            <a:cxnLst/>
            <a:rect l="l" t="t" r="r" b="b"/>
            <a:pathLst>
              <a:path w="4232931" h="1924060">
                <a:moveTo>
                  <a:pt x="0" y="0"/>
                </a:moveTo>
                <a:lnTo>
                  <a:pt x="4232931" y="0"/>
                </a:lnTo>
                <a:lnTo>
                  <a:pt x="4232931" y="1924059"/>
                </a:lnTo>
                <a:lnTo>
                  <a:pt x="0" y="19240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4551927" y="6578842"/>
            <a:ext cx="2903410" cy="3168797"/>
          </a:xfrm>
          <a:custGeom>
            <a:avLst/>
            <a:gdLst/>
            <a:ahLst/>
            <a:cxnLst/>
            <a:rect l="l" t="t" r="r" b="b"/>
            <a:pathLst>
              <a:path w="2903410" h="3168797">
                <a:moveTo>
                  <a:pt x="0" y="0"/>
                </a:moveTo>
                <a:lnTo>
                  <a:pt x="2903410" y="0"/>
                </a:lnTo>
                <a:lnTo>
                  <a:pt x="2903410" y="3168797"/>
                </a:lnTo>
                <a:lnTo>
                  <a:pt x="0" y="31687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4288090" y="242507"/>
            <a:ext cx="8990767" cy="141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07"/>
              </a:lnSpc>
              <a:spcBef>
                <a:spcPct val="0"/>
              </a:spcBef>
            </a:pPr>
            <a:r>
              <a:rPr lang="en-US" sz="8219">
                <a:solidFill>
                  <a:srgbClr val="3C7F72"/>
                </a:solidFill>
                <a:latin typeface="Roboto Bold"/>
              </a:rPr>
              <a:t>Technologies Used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7251" y="2531065"/>
            <a:ext cx="5266968" cy="8243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85"/>
              </a:lnSpc>
            </a:pPr>
            <a:r>
              <a:rPr lang="en-US" sz="5132" dirty="0">
                <a:solidFill>
                  <a:srgbClr val="992800"/>
                </a:solidFill>
                <a:latin typeface="Roboto"/>
              </a:rPr>
              <a:t> </a:t>
            </a:r>
          </a:p>
          <a:p>
            <a:pPr marL="1108050" lvl="1" indent="-554025">
              <a:lnSpc>
                <a:spcPts val="7185"/>
              </a:lnSpc>
              <a:buFont typeface="Arial"/>
              <a:buChar char="•"/>
            </a:pPr>
            <a:r>
              <a:rPr lang="en-US" sz="5132" dirty="0">
                <a:solidFill>
                  <a:srgbClr val="992800"/>
                </a:solidFill>
                <a:latin typeface="Roboto"/>
              </a:rPr>
              <a:t>Python </a:t>
            </a:r>
          </a:p>
          <a:p>
            <a:pPr marL="1108050" lvl="1" indent="-554025">
              <a:lnSpc>
                <a:spcPts val="7185"/>
              </a:lnSpc>
              <a:buFont typeface="Arial"/>
              <a:buChar char="•"/>
            </a:pPr>
            <a:r>
              <a:rPr lang="en-US" sz="5132" dirty="0">
                <a:solidFill>
                  <a:srgbClr val="992800"/>
                </a:solidFill>
                <a:latin typeface="Roboto"/>
              </a:rPr>
              <a:t>Deep Learning</a:t>
            </a:r>
          </a:p>
          <a:p>
            <a:pPr marL="1108050" lvl="1" indent="-554025">
              <a:lnSpc>
                <a:spcPts val="7185"/>
              </a:lnSpc>
              <a:buFont typeface="Arial"/>
              <a:buChar char="•"/>
            </a:pPr>
            <a:r>
              <a:rPr lang="en-US" sz="5132" dirty="0">
                <a:solidFill>
                  <a:srgbClr val="992800"/>
                </a:solidFill>
                <a:latin typeface="Roboto"/>
              </a:rPr>
              <a:t>HTML</a:t>
            </a:r>
          </a:p>
          <a:p>
            <a:pPr marL="1108050" lvl="1" indent="-554025">
              <a:lnSpc>
                <a:spcPts val="7185"/>
              </a:lnSpc>
              <a:buFont typeface="Arial"/>
              <a:buChar char="•"/>
            </a:pPr>
            <a:r>
              <a:rPr lang="en-US" sz="5132" dirty="0">
                <a:solidFill>
                  <a:srgbClr val="992800"/>
                </a:solidFill>
                <a:latin typeface="Roboto"/>
              </a:rPr>
              <a:t>CSS</a:t>
            </a:r>
          </a:p>
          <a:p>
            <a:pPr marL="1108050" lvl="1" indent="-554025">
              <a:lnSpc>
                <a:spcPts val="7185"/>
              </a:lnSpc>
              <a:buFont typeface="Arial"/>
              <a:buChar char="•"/>
            </a:pPr>
            <a:r>
              <a:rPr lang="en-US" sz="5132" dirty="0">
                <a:solidFill>
                  <a:srgbClr val="992800"/>
                </a:solidFill>
                <a:latin typeface="Roboto"/>
              </a:rPr>
              <a:t>CNN</a:t>
            </a:r>
          </a:p>
          <a:p>
            <a:pPr marL="1108050" lvl="1" indent="-554025">
              <a:lnSpc>
                <a:spcPts val="7185"/>
              </a:lnSpc>
              <a:buFont typeface="Arial"/>
              <a:buChar char="•"/>
            </a:pPr>
            <a:r>
              <a:rPr lang="en-US" sz="5132" dirty="0">
                <a:solidFill>
                  <a:srgbClr val="992800"/>
                </a:solidFill>
                <a:latin typeface="Roboto"/>
              </a:rPr>
              <a:t>VS Code</a:t>
            </a:r>
          </a:p>
          <a:p>
            <a:pPr>
              <a:lnSpc>
                <a:spcPts val="7185"/>
              </a:lnSpc>
            </a:pPr>
            <a:endParaRPr lang="en-US" sz="5132" dirty="0">
              <a:solidFill>
                <a:srgbClr val="992800"/>
              </a:solidFill>
              <a:latin typeface="Roboto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3385" y="3402211"/>
            <a:ext cx="17001231" cy="5570003"/>
          </a:xfrm>
          <a:custGeom>
            <a:avLst/>
            <a:gdLst/>
            <a:ahLst/>
            <a:cxnLst/>
            <a:rect l="l" t="t" r="r" b="b"/>
            <a:pathLst>
              <a:path w="17001231" h="5570003">
                <a:moveTo>
                  <a:pt x="0" y="0"/>
                </a:moveTo>
                <a:lnTo>
                  <a:pt x="17001230" y="0"/>
                </a:lnTo>
                <a:lnTo>
                  <a:pt x="17001230" y="5570004"/>
                </a:lnTo>
                <a:lnTo>
                  <a:pt x="0" y="5570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4" r="-42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366854" y="866775"/>
            <a:ext cx="6850360" cy="141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07"/>
              </a:lnSpc>
              <a:spcBef>
                <a:spcPct val="0"/>
              </a:spcBef>
            </a:pPr>
            <a:r>
              <a:rPr lang="en-US" sz="8219">
                <a:solidFill>
                  <a:srgbClr val="058789"/>
                </a:solidFill>
                <a:latin typeface="Roboto Bold"/>
              </a:rPr>
              <a:t>Block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44832" y="-161925"/>
            <a:ext cx="8598337" cy="141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07"/>
              </a:lnSpc>
              <a:spcBef>
                <a:spcPct val="0"/>
              </a:spcBef>
            </a:pPr>
            <a:r>
              <a:rPr lang="en-US" sz="8219">
                <a:solidFill>
                  <a:srgbClr val="058789"/>
                </a:solidFill>
                <a:latin typeface="Roboto Bold"/>
              </a:rPr>
              <a:t>Feature Extraction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1172337"/>
            <a:ext cx="18288000" cy="11538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2" lvl="1" indent="-356236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992800"/>
                </a:solidFill>
                <a:latin typeface="Roboto Bold"/>
              </a:rPr>
              <a:t>In the initial layers, the convolutional filters typically capture low-level features like edges, corners, and textures.</a:t>
            </a:r>
          </a:p>
          <a:p>
            <a:pPr marL="712472" lvl="1" indent="-356236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992800"/>
                </a:solidFill>
                <a:latin typeface="Roboto Bold"/>
              </a:rPr>
              <a:t> As you go deeper the layers start combining low-level features to form mid-level features.</a:t>
            </a:r>
          </a:p>
          <a:p>
            <a:pPr marL="712472" lvl="1" indent="-356236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992800"/>
                </a:solidFill>
                <a:latin typeface="Roboto Bold"/>
              </a:rPr>
              <a:t> Further layers capture high-level features that are more complex and abstract.</a:t>
            </a:r>
          </a:p>
          <a:p>
            <a:pPr marL="712472" lvl="1" indent="-356236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992800"/>
                </a:solidFill>
                <a:latin typeface="Roboto Bold"/>
              </a:rPr>
              <a:t>The final layers of the network, particularly the fully connected layers, learn to combine these high-level features to make predictions</a:t>
            </a:r>
          </a:p>
          <a:p>
            <a:pPr algn="just">
              <a:lnSpc>
                <a:spcPts val="4899"/>
              </a:lnSpc>
            </a:pPr>
            <a:r>
              <a:rPr lang="en-US" sz="3300" dirty="0">
                <a:solidFill>
                  <a:srgbClr val="992800"/>
                </a:solidFill>
                <a:latin typeface="Roboto Bold"/>
              </a:rPr>
              <a:t> </a:t>
            </a:r>
            <a:r>
              <a:rPr lang="en-US" sz="3499" dirty="0">
                <a:solidFill>
                  <a:srgbClr val="992800"/>
                </a:solidFill>
                <a:latin typeface="Roboto Bold"/>
              </a:rPr>
              <a:t>The following elements are considered for extracting the features in CNN algorithm:</a:t>
            </a:r>
          </a:p>
          <a:p>
            <a:pPr marL="755649" lvl="1" indent="-377824" algn="just">
              <a:lnSpc>
                <a:spcPts val="4899"/>
              </a:lnSpc>
              <a:buFont typeface="Arial"/>
              <a:buChar char="•"/>
            </a:pPr>
            <a:r>
              <a:rPr lang="en-US" sz="3499" dirty="0">
                <a:solidFill>
                  <a:srgbClr val="992800"/>
                </a:solidFill>
                <a:latin typeface="Roboto Bold"/>
              </a:rPr>
              <a:t>Convolution layers: This layer applies a filter, also known as a kernel, to the image. The output of the convolution layer is a feature map, which is a new image that represents the detected patterns.</a:t>
            </a:r>
          </a:p>
          <a:p>
            <a:pPr marL="755649" lvl="1" indent="-377824" algn="just">
              <a:lnSpc>
                <a:spcPts val="4899"/>
              </a:lnSpc>
              <a:buFont typeface="Arial"/>
              <a:buChar char="•"/>
            </a:pPr>
            <a:r>
              <a:rPr lang="en-US" sz="3499" dirty="0">
                <a:solidFill>
                  <a:srgbClr val="992800"/>
                </a:solidFill>
                <a:latin typeface="Roboto Bold"/>
              </a:rPr>
              <a:t>Pooling layers: . This reduces the size of the network and makes it more computationally efficient.</a:t>
            </a:r>
          </a:p>
          <a:p>
            <a:pPr marL="755649" lvl="1" indent="-377824" algn="just">
              <a:lnSpc>
                <a:spcPts val="4899"/>
              </a:lnSpc>
              <a:buFont typeface="Arial"/>
              <a:buChar char="•"/>
            </a:pPr>
            <a:r>
              <a:rPr lang="en-US" sz="3499" dirty="0">
                <a:solidFill>
                  <a:srgbClr val="992800"/>
                </a:solidFill>
                <a:latin typeface="Roboto Bold"/>
              </a:rPr>
              <a:t>Fully connected layers:  Fully connected layers are used at the end of the CNN to learn the relationship between the extracted features and the desired output.</a:t>
            </a:r>
          </a:p>
          <a:p>
            <a:pPr algn="ctr">
              <a:lnSpc>
                <a:spcPts val="4899"/>
              </a:lnSpc>
            </a:pPr>
            <a:endParaRPr lang="en-US" sz="3499" dirty="0">
              <a:solidFill>
                <a:srgbClr val="992800"/>
              </a:solidFill>
              <a:latin typeface="Roboto Bold"/>
            </a:endParaRPr>
          </a:p>
          <a:p>
            <a:pPr algn="ctr">
              <a:lnSpc>
                <a:spcPts val="4899"/>
              </a:lnSpc>
            </a:pPr>
            <a:endParaRPr lang="en-US" sz="3499" dirty="0">
              <a:solidFill>
                <a:srgbClr val="992800"/>
              </a:solidFill>
              <a:latin typeface="Roboto Bold"/>
            </a:endParaRPr>
          </a:p>
          <a:p>
            <a:pPr algn="ctr">
              <a:lnSpc>
                <a:spcPts val="4480"/>
              </a:lnSpc>
              <a:spcBef>
                <a:spcPct val="0"/>
              </a:spcBef>
            </a:pPr>
            <a:endParaRPr lang="en-US" sz="3499" dirty="0">
              <a:solidFill>
                <a:srgbClr val="992800"/>
              </a:solidFill>
              <a:latin typeface="Roboto Bold"/>
            </a:endParaRPr>
          </a:p>
          <a:p>
            <a:pPr>
              <a:lnSpc>
                <a:spcPts val="4620"/>
              </a:lnSpc>
            </a:pPr>
            <a:endParaRPr lang="en-US" sz="3300" dirty="0">
              <a:solidFill>
                <a:srgbClr val="992800"/>
              </a:solidFill>
              <a:latin typeface="Roboto Bold"/>
            </a:endParaRPr>
          </a:p>
          <a:p>
            <a:pPr>
              <a:lnSpc>
                <a:spcPts val="4620"/>
              </a:lnSpc>
            </a:pPr>
            <a:endParaRPr lang="en-US" sz="3300" dirty="0">
              <a:solidFill>
                <a:srgbClr val="992800"/>
              </a:solidFill>
              <a:latin typeface="Roboto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26009" y="2477810"/>
            <a:ext cx="6057245" cy="6212338"/>
          </a:xfrm>
          <a:custGeom>
            <a:avLst/>
            <a:gdLst/>
            <a:ahLst/>
            <a:cxnLst/>
            <a:rect l="l" t="t" r="r" b="b"/>
            <a:pathLst>
              <a:path w="6057245" h="6212338">
                <a:moveTo>
                  <a:pt x="0" y="0"/>
                </a:moveTo>
                <a:lnTo>
                  <a:pt x="6057245" y="0"/>
                </a:lnTo>
                <a:lnTo>
                  <a:pt x="6057245" y="6212339"/>
                </a:lnTo>
                <a:lnTo>
                  <a:pt x="0" y="6212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2477810"/>
            <a:ext cx="6959898" cy="6223673"/>
          </a:xfrm>
          <a:custGeom>
            <a:avLst/>
            <a:gdLst/>
            <a:ahLst/>
            <a:cxnLst/>
            <a:rect l="l" t="t" r="r" b="b"/>
            <a:pathLst>
              <a:path w="6959898" h="6223673">
                <a:moveTo>
                  <a:pt x="0" y="0"/>
                </a:moveTo>
                <a:lnTo>
                  <a:pt x="6959898" y="0"/>
                </a:lnTo>
                <a:lnTo>
                  <a:pt x="6959898" y="6223673"/>
                </a:lnTo>
                <a:lnTo>
                  <a:pt x="0" y="6223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6808307" y="242507"/>
            <a:ext cx="3517702" cy="141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07"/>
              </a:lnSpc>
              <a:spcBef>
                <a:spcPct val="0"/>
              </a:spcBef>
            </a:pPr>
            <a:r>
              <a:rPr lang="en-US" sz="8219">
                <a:solidFill>
                  <a:srgbClr val="058789"/>
                </a:solidFill>
                <a:latin typeface="Roboto Bold"/>
              </a:rPr>
              <a:t>Results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561</Words>
  <Application>Microsoft Office PowerPoint</Application>
  <PresentationFormat>Custom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Arial</vt:lpstr>
      <vt:lpstr>Roboto 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Carcinoma Detection using Deep Learning</dc:title>
  <dc:creator>Prerna Gawali</dc:creator>
  <cp:lastModifiedBy>Prerna Gawali</cp:lastModifiedBy>
  <cp:revision>5</cp:revision>
  <dcterms:created xsi:type="dcterms:W3CDTF">2006-08-16T00:00:00Z</dcterms:created>
  <dcterms:modified xsi:type="dcterms:W3CDTF">2023-10-17T19:08:33Z</dcterms:modified>
  <dc:identifier>DAFw87RNf4c</dc:identifier>
</cp:coreProperties>
</file>